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el Ihebuzor" initials="NI" lastIdx="8" clrIdx="0">
    <p:extLst>
      <p:ext uri="{19B8F6BF-5375-455C-9EA6-DF929625EA0E}">
        <p15:presenceInfo xmlns:p15="http://schemas.microsoft.com/office/powerpoint/2012/main" xmlns="" userId="2a885b3da351f57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2/9/2021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2/9/2021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2/9/2021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2/9/2021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esearchgate.net/" TargetMode="External"/><Relationship Id="rId2" Type="http://schemas.openxmlformats.org/officeDocument/2006/relationships/hyperlink" Target="http://www.cbn.ng.org/" TargetMode="External"/><Relationship Id="rId1" Type="http://schemas.openxmlformats.org/officeDocument/2006/relationships/slideLayout" Target="../slideLayouts/slideLayout2.xml"/><Relationship Id="rId4" Type="http://schemas.openxmlformats.org/officeDocument/2006/relationships/hyperlink" Target="http://www.nigerianamericanchamber.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Arial Black" pitchFamily="34" charset="0"/>
              </a:rPr>
              <a:t>MARKET INTELLIGENCE REPORT</a:t>
            </a:r>
            <a:r>
              <a:rPr lang="en-US" dirty="0"/>
              <a:t/>
            </a:r>
            <a:br>
              <a:rPr lang="en-US" dirty="0"/>
            </a:br>
            <a:endParaRPr lang="en-US" dirty="0"/>
          </a:p>
        </p:txBody>
      </p:sp>
      <p:sp>
        <p:nvSpPr>
          <p:cNvPr id="3" name="Subtitle 2"/>
          <p:cNvSpPr>
            <a:spLocks noGrp="1"/>
          </p:cNvSpPr>
          <p:nvPr>
            <p:ph type="subTitle" idx="1"/>
          </p:nvPr>
        </p:nvSpPr>
        <p:spPr/>
        <p:txBody>
          <a:bodyPr/>
          <a:lstStyle/>
          <a:p>
            <a:pPr algn="ctr"/>
            <a:r>
              <a:rPr lang="en-US" dirty="0"/>
              <a:t>HEAD OF RESEARCH</a:t>
            </a:r>
          </a:p>
          <a:p>
            <a:pPr algn="ctr"/>
            <a:r>
              <a:rPr lang="en-US" dirty="0"/>
              <a:t>CENTRE FOR RESEARCH IN ENTERPRISE &amp; ACTION IN MANAGEMENT</a:t>
            </a:r>
          </a:p>
          <a:p>
            <a:pPr algn="ctr"/>
            <a:r>
              <a:rPr lang="en-US" dirty="0"/>
              <a:t>JANUARY 2021</a:t>
            </a: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INVESTMENT STIMULUS &amp; OUTLOOK</a:t>
            </a:r>
          </a:p>
        </p:txBody>
      </p:sp>
      <p:sp>
        <p:nvSpPr>
          <p:cNvPr id="3" name="Content Placeholder 2"/>
          <p:cNvSpPr>
            <a:spLocks noGrp="1"/>
          </p:cNvSpPr>
          <p:nvPr>
            <p:ph sz="quarter" idx="1"/>
          </p:nvPr>
        </p:nvSpPr>
        <p:spPr/>
        <p:txBody>
          <a:bodyPr>
            <a:normAutofit/>
          </a:bodyPr>
          <a:lstStyle/>
          <a:p>
            <a:pPr>
              <a:buNone/>
            </a:pPr>
            <a:r>
              <a:rPr lang="en-US" dirty="0"/>
              <a:t>	In 2021, we expect the global economy to take 'a shot at recovery', largely due to the announcement and approval of effective Covid-19 vaccines. The risks of re-emerging infections remain high, however, and much will depend on the speed, scale, and long-term effectiveness of vaccination. Apart from the virus, the outcome of the recent US presidential election which saw Joe Biden replace President Trump will greatly reduce political risk. Also, a Joe Biden presidency is positive for global trade and efforts against climate change.</a:t>
            </a:r>
          </a:p>
          <a:p>
            <a:pPr>
              <a:buNone/>
            </a:pPr>
            <a:endParaRPr lang="en-US" dirty="0"/>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CONTD.</a:t>
            </a:r>
          </a:p>
        </p:txBody>
      </p:sp>
      <p:sp>
        <p:nvSpPr>
          <p:cNvPr id="3" name="Content Placeholder 2"/>
          <p:cNvSpPr>
            <a:spLocks noGrp="1"/>
          </p:cNvSpPr>
          <p:nvPr>
            <p:ph sz="quarter" idx="1"/>
          </p:nvPr>
        </p:nvSpPr>
        <p:spPr/>
        <p:txBody>
          <a:bodyPr>
            <a:normAutofit/>
          </a:bodyPr>
          <a:lstStyle/>
          <a:p>
            <a:pPr>
              <a:buNone/>
            </a:pPr>
            <a:r>
              <a:rPr lang="en-US" dirty="0"/>
              <a:t>	Overall, global growth is projected by the IMF to rebound by 5.2% in 2021, buoyed by recoveries in emerging markets (6.0%) and advanced economies (3.9%). Recovery will be aided by bold economic stimulus packages and a massive accommodative policy stance by Central Banks. Similarly, oil prices are expected to continue </a:t>
            </a:r>
            <a:r>
              <a:rPr lang="en-US" dirty="0" smtClean="0"/>
              <a:t>upwards </a:t>
            </a:r>
            <a:r>
              <a:rPr lang="en-US" dirty="0"/>
              <a:t>but may be stuck within the $45-$55/b range if demand fails to keep up with supply.</a:t>
            </a:r>
          </a:p>
          <a:p>
            <a:pPr>
              <a:buNone/>
            </a:pPr>
            <a:endParaRPr lang="en-US" dirty="0"/>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NIGERIA OUTLOOK</a:t>
            </a:r>
          </a:p>
        </p:txBody>
      </p:sp>
      <p:sp>
        <p:nvSpPr>
          <p:cNvPr id="3" name="Content Placeholder 2"/>
          <p:cNvSpPr>
            <a:spLocks noGrp="1"/>
          </p:cNvSpPr>
          <p:nvPr>
            <p:ph sz="quarter" idx="1"/>
          </p:nvPr>
        </p:nvSpPr>
        <p:spPr/>
        <p:txBody>
          <a:bodyPr>
            <a:normAutofit/>
          </a:bodyPr>
          <a:lstStyle/>
          <a:p>
            <a:pPr>
              <a:buNone/>
            </a:pPr>
            <a:r>
              <a:rPr lang="en-US" dirty="0"/>
              <a:t>	In Nigeria, some policies driven by the Federal and State Governments towards establishing Enterprise Hubs across the nation will unlock the growth of Micro, Small, and Medium Enterprises, MSMEs in Nigeria. The sectors and segments  to watch in 2021 include:</a:t>
            </a:r>
          </a:p>
          <a:p>
            <a:pPr lvl="0"/>
            <a:r>
              <a:rPr lang="en-US" dirty="0"/>
              <a:t>E-Commerce</a:t>
            </a:r>
          </a:p>
          <a:p>
            <a:pPr lvl="0"/>
            <a:r>
              <a:rPr lang="en-US" dirty="0"/>
              <a:t>Agribusiness</a:t>
            </a:r>
          </a:p>
          <a:p>
            <a:pPr lvl="0"/>
            <a:r>
              <a:rPr lang="en-US" dirty="0"/>
              <a:t>Logistics</a:t>
            </a:r>
          </a:p>
          <a:p>
            <a:pPr lvl="0"/>
            <a:r>
              <a:rPr lang="en-US" dirty="0"/>
              <a:t>Healthcare/Pharmaceutical</a:t>
            </a:r>
          </a:p>
          <a:p>
            <a:pPr lvl="0"/>
            <a:r>
              <a:rPr lang="en-US" dirty="0" err="1"/>
              <a:t>Fintech</a:t>
            </a:r>
            <a:endParaRPr lang="en-US" dirty="0"/>
          </a:p>
          <a:p>
            <a:pPr>
              <a:buNone/>
            </a:pPr>
            <a:endParaRPr lang="en-US" dirty="0"/>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en-US" b="1" dirty="0"/>
              <a:t>PROJECTIONS FOR 2021</a:t>
            </a:r>
          </a:p>
        </p:txBody>
      </p:sp>
      <p:sp>
        <p:nvSpPr>
          <p:cNvPr id="3" name="Content Placeholder 2"/>
          <p:cNvSpPr>
            <a:spLocks noGrp="1"/>
          </p:cNvSpPr>
          <p:nvPr>
            <p:ph sz="quarter" idx="1"/>
          </p:nvPr>
        </p:nvSpPr>
        <p:spPr>
          <a:xfrm>
            <a:off x="457200" y="1371600"/>
            <a:ext cx="8229600" cy="4754563"/>
          </a:xfrm>
        </p:spPr>
        <p:txBody>
          <a:bodyPr>
            <a:normAutofit fontScale="92500" lnSpcReduction="20000"/>
          </a:bodyPr>
          <a:lstStyle/>
          <a:p>
            <a:pPr>
              <a:buNone/>
            </a:pPr>
            <a:r>
              <a:rPr lang="en-US" dirty="0"/>
              <a:t>	In 2021, we expect to see more growth in the Digital Economy; internet service providers are working to increase effective connectivity in the country, providing 4G and residential &amp; office </a:t>
            </a:r>
            <a:r>
              <a:rPr lang="en-US" dirty="0" err="1"/>
              <a:t>fibre</a:t>
            </a:r>
            <a:r>
              <a:rPr lang="en-US" dirty="0"/>
              <a:t> optic wireless services. Facebook has announced the Africa plan, to deploy a subsea cable project that will cover the entire continent and deliver 4G internet to the countries by the second half of 2021</a:t>
            </a:r>
            <a:r>
              <a:rPr lang="en-US" baseline="30000" dirty="0"/>
              <a:t>.</a:t>
            </a:r>
            <a:r>
              <a:rPr lang="en-US" dirty="0"/>
              <a:t> It will increase the access, availability and speed of the internet on the continent, providing more opportunities for businesses to thrive in the Digital Economy.  </a:t>
            </a:r>
          </a:p>
          <a:p>
            <a:pPr>
              <a:buNone/>
            </a:pPr>
            <a:r>
              <a:rPr lang="en-US" dirty="0"/>
              <a:t>	</a:t>
            </a:r>
          </a:p>
          <a:p>
            <a:pPr>
              <a:buNone/>
            </a:pPr>
            <a:r>
              <a:rPr lang="en-US" dirty="0"/>
              <a:t>	Companies that operate within sectors that are considered essential will have the highest growth potential for 2021. Sectors such as </a:t>
            </a:r>
            <a:r>
              <a:rPr lang="en-US" dirty="0" err="1"/>
              <a:t>Fintech</a:t>
            </a:r>
            <a:r>
              <a:rPr lang="en-US" dirty="0"/>
              <a:t>, Logistics, Supply Chain, Food and Health Care. Renewable energy received a substantial amount of funding in 2020 ($125 Million) and is one to watch in 2021. These are the areas that CREM need to pay more attention to within the first quarter.</a:t>
            </a:r>
          </a:p>
          <a:p>
            <a:pPr>
              <a:buNone/>
            </a:pPr>
            <a:endParaRPr lang="en-US" dirty="0"/>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GLOBAL OUTLOOK</a:t>
            </a:r>
          </a:p>
        </p:txBody>
      </p:sp>
      <p:sp>
        <p:nvSpPr>
          <p:cNvPr id="3" name="Content Placeholder 2"/>
          <p:cNvSpPr>
            <a:spLocks noGrp="1"/>
          </p:cNvSpPr>
          <p:nvPr>
            <p:ph sz="quarter" idx="1"/>
          </p:nvPr>
        </p:nvSpPr>
        <p:spPr/>
        <p:txBody>
          <a:bodyPr>
            <a:normAutofit lnSpcReduction="10000"/>
          </a:bodyPr>
          <a:lstStyle/>
          <a:p>
            <a:pPr lvl="0"/>
            <a:r>
              <a:rPr lang="en-US" dirty="0"/>
              <a:t>In the coming week, oil prices are expected to be little changed as demand concerns caused by new corona virus variants and slow vaccine rollouts offset a cut in Saudi Arabian oil supply and falling U.S. oil inventories.</a:t>
            </a:r>
          </a:p>
          <a:p>
            <a:pPr lvl="0"/>
            <a:r>
              <a:rPr lang="en-US" dirty="0"/>
              <a:t>Gold prices are expected to be depressed in the coming week, with higher yields and strengthening U.S. dollar expected to weigh on the yellow metal.</a:t>
            </a:r>
          </a:p>
          <a:p>
            <a:pPr lvl="0"/>
            <a:r>
              <a:rPr lang="en-US" dirty="0"/>
              <a:t>Hedge selling related to trade in Ivorian cocoa in the physical market is expected to exert downward pressure on cocoa in the coming week as well as a slowdown in demand driven by COVID-19 pandemic.</a:t>
            </a:r>
          </a:p>
          <a:p>
            <a:pPr lvl="0"/>
            <a:r>
              <a:rPr lang="en-US" dirty="0"/>
              <a:t>Sugar prices to rise next week after cane field yields and the rate of sugar extracted fell in key states in India.</a:t>
            </a:r>
          </a:p>
          <a:p>
            <a:pPr>
              <a:buNone/>
            </a:pPr>
            <a:endParaRPr lang="en-US" dirty="0"/>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b="1" dirty="0"/>
              <a:t>CREM INTERNAL RESEARCH</a:t>
            </a:r>
          </a:p>
        </p:txBody>
      </p:sp>
      <p:sp>
        <p:nvSpPr>
          <p:cNvPr id="3" name="Content Placeholder 2"/>
          <p:cNvSpPr>
            <a:spLocks noGrp="1"/>
          </p:cNvSpPr>
          <p:nvPr>
            <p:ph sz="quarter" idx="1"/>
          </p:nvPr>
        </p:nvSpPr>
        <p:spPr>
          <a:xfrm>
            <a:off x="457200" y="1219200"/>
            <a:ext cx="8229600" cy="5334000"/>
          </a:xfrm>
        </p:spPr>
        <p:txBody>
          <a:bodyPr>
            <a:normAutofit fontScale="92500" lnSpcReduction="20000"/>
          </a:bodyPr>
          <a:lstStyle/>
          <a:p>
            <a:pPr>
              <a:buNone/>
            </a:pPr>
            <a:r>
              <a:rPr lang="en-US" dirty="0"/>
              <a:t>	A market survey conducted during the month of January shows that various Microfinance banks are floating Microfinance Institutes. </a:t>
            </a:r>
          </a:p>
          <a:p>
            <a:pPr>
              <a:buNone/>
            </a:pPr>
            <a:r>
              <a:rPr lang="en-US" dirty="0"/>
              <a:t>Some of the reasons are:</a:t>
            </a:r>
          </a:p>
          <a:p>
            <a:pPr lvl="0"/>
            <a:r>
              <a:rPr lang="en-US" dirty="0"/>
              <a:t>To solicit funding as non government </a:t>
            </a:r>
            <a:r>
              <a:rPr lang="en-US" dirty="0" smtClean="0"/>
              <a:t>organizations that are not regulated by CBN</a:t>
            </a:r>
            <a:endParaRPr lang="en-US" dirty="0"/>
          </a:p>
          <a:p>
            <a:pPr lvl="0"/>
            <a:r>
              <a:rPr lang="en-US" dirty="0"/>
              <a:t>To avoid CBN's stringent policies and regulations</a:t>
            </a:r>
          </a:p>
          <a:p>
            <a:pPr lvl="0"/>
            <a:r>
              <a:rPr lang="en-US" dirty="0"/>
              <a:t>Easy expansion of services to the poor.</a:t>
            </a:r>
          </a:p>
          <a:p>
            <a:pPr>
              <a:buNone/>
            </a:pPr>
            <a:r>
              <a:rPr lang="en-US" dirty="0"/>
              <a:t>	</a:t>
            </a:r>
          </a:p>
          <a:p>
            <a:pPr>
              <a:buNone/>
            </a:pPr>
            <a:r>
              <a:rPr lang="en-US" dirty="0"/>
              <a:t>There are opportunities for CREM in the following areas:</a:t>
            </a:r>
          </a:p>
          <a:p>
            <a:pPr lvl="0"/>
            <a:r>
              <a:rPr lang="en-US" dirty="0"/>
              <a:t>Recruitment of staff for the MFIs</a:t>
            </a:r>
          </a:p>
          <a:p>
            <a:pPr lvl="0"/>
            <a:r>
              <a:rPr lang="en-US" dirty="0"/>
              <a:t>Training of the newly recruited staff</a:t>
            </a:r>
          </a:p>
          <a:p>
            <a:pPr lvl="0"/>
            <a:r>
              <a:rPr lang="en-US" dirty="0"/>
              <a:t>Assisting in setting up strategies for operation</a:t>
            </a:r>
          </a:p>
          <a:p>
            <a:pPr lvl="0"/>
            <a:r>
              <a:rPr lang="en-US" dirty="0"/>
              <a:t>Conducting feasibility studies and market surveys</a:t>
            </a:r>
          </a:p>
          <a:p>
            <a:pPr lvl="0"/>
            <a:r>
              <a:rPr lang="en-US" dirty="0"/>
              <a:t>New product development</a:t>
            </a:r>
          </a:p>
          <a:p>
            <a:pPr>
              <a:buNone/>
            </a:pPr>
            <a:r>
              <a:rPr lang="en-US" dirty="0"/>
              <a:t>	</a:t>
            </a:r>
            <a:r>
              <a:rPr lang="en-US" b="1" dirty="0"/>
              <a:t>The strategy for this is to initiate a Breakfast Meeting with the stake holders where these issues would be raised and identified.</a:t>
            </a:r>
          </a:p>
          <a:p>
            <a:pPr lvl="0">
              <a:buNone/>
            </a:pPr>
            <a:endParaRPr lang="en-US" dirty="0"/>
          </a:p>
          <a:p>
            <a:pPr>
              <a:buNone/>
            </a:pPr>
            <a:endParaRPr lang="en-US" dirty="0"/>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b="1" dirty="0"/>
              <a:t>INTERNAL RESEARCH CONTD.</a:t>
            </a:r>
          </a:p>
        </p:txBody>
      </p:sp>
      <p:sp>
        <p:nvSpPr>
          <p:cNvPr id="3" name="Content Placeholder 2"/>
          <p:cNvSpPr>
            <a:spLocks noGrp="1"/>
          </p:cNvSpPr>
          <p:nvPr>
            <p:ph sz="quarter" idx="1"/>
          </p:nvPr>
        </p:nvSpPr>
        <p:spPr>
          <a:xfrm>
            <a:off x="457200" y="990600"/>
            <a:ext cx="8458200" cy="5867400"/>
          </a:xfrm>
        </p:spPr>
        <p:txBody>
          <a:bodyPr>
            <a:noAutofit/>
          </a:bodyPr>
          <a:lstStyle/>
          <a:p>
            <a:pPr>
              <a:buNone/>
            </a:pPr>
            <a:r>
              <a:rPr lang="en-US" sz="1800" dirty="0"/>
              <a:t>	The study also revealed that many Microfinance banks are restructuring for expansion and sustenance of business. Some of the new areas of improvement noted are:</a:t>
            </a:r>
          </a:p>
          <a:p>
            <a:pPr lvl="0"/>
            <a:r>
              <a:rPr lang="en-US" sz="1800" dirty="0"/>
              <a:t>Automation of services and operations</a:t>
            </a:r>
          </a:p>
          <a:p>
            <a:pPr lvl="0"/>
            <a:r>
              <a:rPr lang="en-US" sz="1800" dirty="0"/>
              <a:t>Improved customer relations and services</a:t>
            </a:r>
          </a:p>
          <a:p>
            <a:pPr lvl="0"/>
            <a:r>
              <a:rPr lang="en-US" sz="1800" dirty="0"/>
              <a:t>New product development</a:t>
            </a:r>
          </a:p>
          <a:p>
            <a:pPr lvl="0"/>
            <a:r>
              <a:rPr lang="en-US" sz="1800" dirty="0"/>
              <a:t>Technical assistance to customers</a:t>
            </a:r>
          </a:p>
          <a:p>
            <a:pPr>
              <a:buNone/>
            </a:pPr>
            <a:r>
              <a:rPr lang="en-US" sz="1800" dirty="0"/>
              <a:t>	</a:t>
            </a:r>
          </a:p>
          <a:p>
            <a:pPr>
              <a:buNone/>
            </a:pPr>
            <a:r>
              <a:rPr lang="en-US" sz="1800" dirty="0"/>
              <a:t>The opportunities available for CREM include:</a:t>
            </a:r>
          </a:p>
          <a:p>
            <a:pPr lvl="0"/>
            <a:r>
              <a:rPr lang="en-US" sz="1800" dirty="0"/>
              <a:t>Development of different methods of technical assistance to their customers</a:t>
            </a:r>
          </a:p>
          <a:p>
            <a:pPr lvl="0"/>
            <a:r>
              <a:rPr lang="en-US" sz="1800" dirty="0"/>
              <a:t>Assessment of the MFB previous services and performance</a:t>
            </a:r>
          </a:p>
          <a:p>
            <a:pPr lvl="0"/>
            <a:r>
              <a:rPr lang="en-US" sz="1800" dirty="0"/>
              <a:t>Staff re-training especially in the challenging areas and gaps</a:t>
            </a:r>
          </a:p>
          <a:p>
            <a:pPr lvl="0"/>
            <a:r>
              <a:rPr lang="en-US" sz="1800" dirty="0"/>
              <a:t>Assisting in developing new products and services.</a:t>
            </a:r>
          </a:p>
          <a:p>
            <a:pPr>
              <a:buNone/>
            </a:pPr>
            <a:r>
              <a:rPr lang="en-US" sz="1800" dirty="0"/>
              <a:t>	</a:t>
            </a:r>
            <a:endParaRPr lang="en-US" sz="1800" b="1" dirty="0"/>
          </a:p>
          <a:p>
            <a:pPr lvl="0"/>
            <a:endParaRPr lang="en-US" sz="1800" dirty="0"/>
          </a:p>
          <a:p>
            <a:endParaRPr lang="en-US" sz="1800" dirty="0"/>
          </a:p>
        </p:txBody>
      </p:sp>
    </p:spTree>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pPr algn="ctr"/>
            <a:r>
              <a:rPr lang="en-US" b="1" dirty="0"/>
              <a:t>STRATEGIES TO BE APPLIED</a:t>
            </a:r>
          </a:p>
        </p:txBody>
      </p:sp>
      <p:sp>
        <p:nvSpPr>
          <p:cNvPr id="3" name="Content Placeholder 2"/>
          <p:cNvSpPr>
            <a:spLocks noGrp="1"/>
          </p:cNvSpPr>
          <p:nvPr>
            <p:ph sz="quarter" idx="1"/>
          </p:nvPr>
        </p:nvSpPr>
        <p:spPr>
          <a:xfrm>
            <a:off x="457200" y="1524000"/>
            <a:ext cx="7467600" cy="4949952"/>
          </a:xfrm>
        </p:spPr>
        <p:txBody>
          <a:bodyPr>
            <a:normAutofit fontScale="92500"/>
          </a:bodyPr>
          <a:lstStyle/>
          <a:p>
            <a:pPr>
              <a:buNone/>
            </a:pPr>
            <a:r>
              <a:rPr lang="en-US" b="1" dirty="0"/>
              <a:t>	</a:t>
            </a:r>
            <a:r>
              <a:rPr lang="en-US" dirty="0"/>
              <a:t>One of the strategies to achieve this is to properly conduct a detailed study on some of the practitioners in the sector to identify the core growth challenges. </a:t>
            </a:r>
          </a:p>
          <a:p>
            <a:pPr>
              <a:buNone/>
            </a:pPr>
            <a:r>
              <a:rPr lang="en-US" dirty="0"/>
              <a:t>	The result would be communicated to them through a popular and appropriate medium through which they would also be informed of CREM's capability as solution providers.</a:t>
            </a:r>
          </a:p>
          <a:p>
            <a:pPr>
              <a:buNone/>
            </a:pPr>
            <a:r>
              <a:rPr lang="en-US" dirty="0"/>
              <a:t>	It is also important to collaborate and partner with MSME organizations, association of microfinance and non microfinance banks, government ministries, agencies and parastatals as well as top level practitioners.</a:t>
            </a:r>
          </a:p>
          <a:p>
            <a:pPr>
              <a:buNone/>
            </a:pPr>
            <a:r>
              <a:rPr lang="en-US" dirty="0"/>
              <a:t>	</a:t>
            </a:r>
          </a:p>
          <a:p>
            <a:pPr>
              <a:buNone/>
            </a:pPr>
            <a:r>
              <a:rPr lang="en-US" dirty="0"/>
              <a:t>	There should be a constant effective platform for networking and communication, cross fertilization of ideas and opinions.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REFERENCES</a:t>
            </a:r>
            <a:endParaRPr lang="en-US" b="1" dirty="0"/>
          </a:p>
        </p:txBody>
      </p:sp>
      <p:sp>
        <p:nvSpPr>
          <p:cNvPr id="3" name="Content Placeholder 2"/>
          <p:cNvSpPr>
            <a:spLocks noGrp="1"/>
          </p:cNvSpPr>
          <p:nvPr>
            <p:ph sz="quarter" idx="1"/>
          </p:nvPr>
        </p:nvSpPr>
        <p:spPr/>
        <p:txBody>
          <a:bodyPr/>
          <a:lstStyle/>
          <a:p>
            <a:r>
              <a:rPr lang="en-US" i="1" dirty="0" smtClean="0"/>
              <a:t>Nigeria Bureau of Statistics</a:t>
            </a:r>
          </a:p>
          <a:p>
            <a:r>
              <a:rPr lang="en-US" i="1" dirty="0" err="1" smtClean="0"/>
              <a:t>PrShare</a:t>
            </a:r>
            <a:r>
              <a:rPr lang="en-US" i="1" dirty="0" smtClean="0"/>
              <a:t> Publication, January 2021 edition</a:t>
            </a:r>
          </a:p>
          <a:p>
            <a:r>
              <a:rPr lang="en-US" i="1" dirty="0" err="1" smtClean="0"/>
              <a:t>Mairametrics</a:t>
            </a:r>
            <a:r>
              <a:rPr lang="en-US" i="1" dirty="0" smtClean="0"/>
              <a:t>, January 2021 edition</a:t>
            </a:r>
          </a:p>
          <a:p>
            <a:r>
              <a:rPr lang="en-US" i="1" dirty="0" err="1" smtClean="0"/>
              <a:t>Geoscience</a:t>
            </a:r>
            <a:r>
              <a:rPr lang="en-US" i="1" dirty="0" smtClean="0"/>
              <a:t> Nigeria Journal, January 2021 edition</a:t>
            </a:r>
          </a:p>
          <a:p>
            <a:r>
              <a:rPr lang="en-US" i="1" dirty="0" smtClean="0">
                <a:hlinkClick r:id="rId2"/>
              </a:rPr>
              <a:t>www.cbn.ng.org</a:t>
            </a:r>
            <a:endParaRPr lang="en-US" i="1" dirty="0" smtClean="0"/>
          </a:p>
          <a:p>
            <a:r>
              <a:rPr lang="en-US" i="1" dirty="0" smtClean="0">
                <a:hlinkClick r:id="rId3"/>
              </a:rPr>
              <a:t>www.researchgate.net</a:t>
            </a:r>
            <a:endParaRPr lang="en-US" i="1" dirty="0" smtClean="0"/>
          </a:p>
          <a:p>
            <a:r>
              <a:rPr lang="en-US" i="1" dirty="0" smtClean="0">
                <a:hlinkClick r:id="rId4"/>
              </a:rPr>
              <a:t>www.nigerianamericanchamber.org</a:t>
            </a:r>
            <a:endParaRPr lang="en-US" i="1" dirty="0" smtClean="0"/>
          </a:p>
          <a:p>
            <a:pPr>
              <a:buNone/>
            </a:pPr>
            <a:endParaRPr lang="en-US" i="1"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447800"/>
          </a:xfrm>
        </p:spPr>
        <p:txBody>
          <a:bodyPr/>
          <a:lstStyle/>
          <a:p>
            <a:pPr algn="ctr"/>
            <a:r>
              <a:rPr lang="en-US" b="1" dirty="0"/>
              <a:t>THANK YOU</a:t>
            </a: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NIGERIAN ECONOMY</a:t>
            </a:r>
          </a:p>
        </p:txBody>
      </p:sp>
      <p:sp>
        <p:nvSpPr>
          <p:cNvPr id="3" name="Content Placeholder 2"/>
          <p:cNvSpPr>
            <a:spLocks noGrp="1"/>
          </p:cNvSpPr>
          <p:nvPr>
            <p:ph sz="quarter" idx="1"/>
          </p:nvPr>
        </p:nvSpPr>
        <p:spPr/>
        <p:txBody>
          <a:bodyPr>
            <a:normAutofit/>
          </a:bodyPr>
          <a:lstStyle/>
          <a:p>
            <a:pPr>
              <a:buNone/>
            </a:pPr>
            <a:r>
              <a:rPr lang="en-US" dirty="0"/>
              <a:t>	The Monetary Policy Committee (MPC), of the CBN in the month of January 2021, voted to unanimously keep the Monetary Policy Rate (MPR) at 11.5%.  It kept other parameters such as Cash Reserve Ratio (CRR), liquidity ratio, and asymmetric corridor unchanged.</a:t>
            </a:r>
          </a:p>
          <a:p>
            <a:r>
              <a:rPr lang="en-US" dirty="0"/>
              <a:t>Highlights of the Committee's decision</a:t>
            </a:r>
          </a:p>
          <a:p>
            <a:pPr lvl="0"/>
            <a:r>
              <a:rPr lang="en-US" dirty="0"/>
              <a:t>MPR was kept at 11.5%</a:t>
            </a:r>
          </a:p>
          <a:p>
            <a:pPr lvl="0"/>
            <a:r>
              <a:rPr lang="en-US" dirty="0"/>
              <a:t>The asymmetric corridor of +100/-700 basis points around the MPR</a:t>
            </a:r>
          </a:p>
          <a:p>
            <a:pPr lvl="0"/>
            <a:r>
              <a:rPr lang="en-US" dirty="0"/>
              <a:t>CRR was retained at 27.5%</a:t>
            </a:r>
          </a:p>
          <a:p>
            <a:pPr lvl="0"/>
            <a:r>
              <a:rPr lang="en-US" dirty="0"/>
              <a:t>Liquidity ratio retained at 30%.</a:t>
            </a:r>
          </a:p>
          <a:p>
            <a:endParaRPr lang="en-US" dirty="0"/>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NIGERIAN ECONOMY CONTD.</a:t>
            </a:r>
          </a:p>
        </p:txBody>
      </p:sp>
      <p:sp>
        <p:nvSpPr>
          <p:cNvPr id="3" name="Content Placeholder 2"/>
          <p:cNvSpPr>
            <a:spLocks noGrp="1"/>
          </p:cNvSpPr>
          <p:nvPr>
            <p:ph sz="quarter" idx="1"/>
          </p:nvPr>
        </p:nvSpPr>
        <p:spPr/>
        <p:txBody>
          <a:bodyPr>
            <a:normAutofit/>
          </a:bodyPr>
          <a:lstStyle/>
          <a:p>
            <a:pPr>
              <a:buNone/>
            </a:pPr>
            <a:r>
              <a:rPr lang="en-US" dirty="0"/>
              <a:t>	National Bureau of Statistics (NBS), in its report on 'Company Income Tax </a:t>
            </a:r>
            <a:r>
              <a:rPr lang="en-US" dirty="0" smtClean="0"/>
              <a:t>(CIT)by </a:t>
            </a:r>
            <a:r>
              <a:rPr lang="en-US" dirty="0"/>
              <a:t>sector' revealed that there was a decline in CIT generated in Q4 2020 by 28.91</a:t>
            </a:r>
            <a:r>
              <a:rPr lang="en-US" dirty="0" smtClean="0"/>
              <a:t>%. This implies that there will be increase in the demand for labour which in turn will raise wages and increase consumption. </a:t>
            </a:r>
            <a:r>
              <a:rPr lang="en-US" dirty="0"/>
              <a:t>The three top sectors with the highest generated amount of CIT were professional services including telecoms N32.17bn, manufacturing N25.64bn, and commercial and trading generated N19.41bn. On the other hand, the top three sectors with the least generated CIT were the textile and garment industry N104.27m, mining N136.99m, and local government councils N298.73m.</a:t>
            </a:r>
          </a:p>
          <a:p>
            <a:endParaRPr lang="en-US" dirty="0"/>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TREASURY BILLS</a:t>
            </a:r>
          </a:p>
        </p:txBody>
      </p:sp>
      <p:sp>
        <p:nvSpPr>
          <p:cNvPr id="3" name="Content Placeholder 2"/>
          <p:cNvSpPr>
            <a:spLocks noGrp="1"/>
          </p:cNvSpPr>
          <p:nvPr>
            <p:ph sz="quarter" idx="1"/>
          </p:nvPr>
        </p:nvSpPr>
        <p:spPr/>
        <p:txBody>
          <a:bodyPr/>
          <a:lstStyle/>
          <a:p>
            <a:pPr>
              <a:buNone/>
            </a:pPr>
            <a:r>
              <a:rPr lang="en-US" dirty="0"/>
              <a:t>	 </a:t>
            </a:r>
            <a:r>
              <a:rPr lang="en-US" sz="2800" dirty="0"/>
              <a:t>The CBN issued a total of N145bn at the bills auction in the month. All tenors were oversubscribed, 89-day tenor was oversubscribed by 47.5%, while 180-day and 362-day were oversubscribed by 13.33% and 34.81% </a:t>
            </a:r>
            <a:r>
              <a:rPr lang="en-US" sz="2800" dirty="0" smtClean="0"/>
              <a:t>respectively. The implication of this is that many people will pile their savings in treasury bills thereby increasing inflation because of lack of opportunities for investment.</a:t>
            </a:r>
            <a:endParaRPr lang="en-US" sz="2800"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MARKET INFORMATION</a:t>
            </a:r>
          </a:p>
        </p:txBody>
      </p:sp>
      <p:sp>
        <p:nvSpPr>
          <p:cNvPr id="3" name="Content Placeholder 2"/>
          <p:cNvSpPr>
            <a:spLocks noGrp="1"/>
          </p:cNvSpPr>
          <p:nvPr>
            <p:ph sz="quarter" idx="1"/>
          </p:nvPr>
        </p:nvSpPr>
        <p:spPr/>
        <p:txBody>
          <a:bodyPr>
            <a:normAutofit/>
          </a:bodyPr>
          <a:lstStyle/>
          <a:p>
            <a:pPr>
              <a:buNone/>
            </a:pPr>
            <a:r>
              <a:rPr lang="en-US" dirty="0"/>
              <a:t>	In line with the focus of the Federal government to revitalize Nigeria's Industrial sector and create 10 million jobs by leveraging the Nigeria Industrial Revolution Plan and the Economic Recovery and Growth Plan, the Bank of Industry (BOI) has just successfully concluded a landmark US1bn loan syndication transaction. The transaction is aimed at further improving the capacity of the bank to continue to effectively support Micro, Small, Medium and Large enterprises (across key sectors) of the Nigerian economy with affordable loans of medium to long-term, alongside moratorium benefits</a:t>
            </a:r>
            <a:r>
              <a:rPr lang="en-US" dirty="0" smtClean="0"/>
              <a:t>. This will create opportunities for SMEs to have more access to fund for their businesses.</a:t>
            </a:r>
            <a:endParaRPr lang="en-US" dirty="0"/>
          </a:p>
          <a:p>
            <a:pPr>
              <a:buNone/>
            </a:pPr>
            <a:endParaRPr lang="en-US" dirty="0"/>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BANK OF INDUSTRY</a:t>
            </a:r>
          </a:p>
        </p:txBody>
      </p:sp>
      <p:sp>
        <p:nvSpPr>
          <p:cNvPr id="3" name="Content Placeholder 2"/>
          <p:cNvSpPr>
            <a:spLocks noGrp="1"/>
          </p:cNvSpPr>
          <p:nvPr>
            <p:ph sz="quarter" idx="1"/>
          </p:nvPr>
        </p:nvSpPr>
        <p:spPr/>
        <p:txBody>
          <a:bodyPr>
            <a:normAutofit lnSpcReduction="10000"/>
          </a:bodyPr>
          <a:lstStyle/>
          <a:p>
            <a:pPr>
              <a:buNone/>
            </a:pPr>
            <a:r>
              <a:rPr lang="en-US" dirty="0"/>
              <a:t>	This transaction marks the third major international debt syndication deal successfully concluded by BOI within the last 3 years. Key factors that led to the success of this deal despite the challenges presented by the COVID-19 pandemic include amongst others</a:t>
            </a:r>
            <a:r>
              <a:rPr lang="en-US" b="1" dirty="0"/>
              <a:t>, the impressive credit ratings of the bank</a:t>
            </a:r>
            <a:r>
              <a:rPr lang="en-US" dirty="0"/>
              <a:t> (long term issuer default rating of B with stable outlook from Fitch, long term issuer rating of B2 from Moody's and </a:t>
            </a:r>
            <a:r>
              <a:rPr lang="en-US" dirty="0" err="1"/>
              <a:t>Aa</a:t>
            </a:r>
            <a:r>
              <a:rPr lang="en-US" dirty="0"/>
              <a:t> from </a:t>
            </a:r>
            <a:r>
              <a:rPr lang="en-US" dirty="0" err="1"/>
              <a:t>Agusto</a:t>
            </a:r>
            <a:r>
              <a:rPr lang="en-US" b="1" dirty="0"/>
              <a:t>), its ISO certifications in both Quality Management Systems and Information Security</a:t>
            </a:r>
            <a:r>
              <a:rPr lang="en-US" dirty="0"/>
              <a:t>, as well as the </a:t>
            </a:r>
            <a:r>
              <a:rPr lang="en-US" b="1" dirty="0"/>
              <a:t>strong strategic partnership that the bank has developed with the Nigerian commercial banks</a:t>
            </a:r>
            <a:r>
              <a:rPr lang="en-US" dirty="0"/>
              <a:t>, who patriotically continue to provide credit enhancements and de-risking tools to BOI customers.</a:t>
            </a:r>
          </a:p>
          <a:p>
            <a:pPr>
              <a:buNone/>
            </a:pPr>
            <a:endParaRPr lang="en-US" dirty="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FEDERAL ALLOCATION ACCOUNTS</a:t>
            </a:r>
          </a:p>
        </p:txBody>
      </p:sp>
      <p:sp>
        <p:nvSpPr>
          <p:cNvPr id="3" name="Content Placeholder 2"/>
          <p:cNvSpPr>
            <a:spLocks noGrp="1"/>
          </p:cNvSpPr>
          <p:nvPr>
            <p:ph sz="quarter" idx="1"/>
          </p:nvPr>
        </p:nvSpPr>
        <p:spPr/>
        <p:txBody>
          <a:bodyPr>
            <a:normAutofit/>
          </a:bodyPr>
          <a:lstStyle/>
          <a:p>
            <a:pPr>
              <a:buNone/>
            </a:pPr>
            <a:r>
              <a:rPr lang="en-US" dirty="0"/>
              <a:t>	A total FAAC of N619.34bn was allocated for December 2020 to the three tiers of government. A breakdown of the allocation reveals that the Federal Government received N218.3bn, States received N178.28bn, Local Government councils received N131.79bn, while the oil-producing states received N31.83bn as a 13% derivation of mineral revenue. Furthermore, the value-added tax for the month increased to N171.36bn from N158.79bn the previous month.</a:t>
            </a:r>
          </a:p>
          <a:p>
            <a:pPr>
              <a:buNone/>
            </a:pPr>
            <a:endParaRPr lang="en-US" dirty="0"/>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INFLATION RATE</a:t>
            </a:r>
          </a:p>
        </p:txBody>
      </p:sp>
      <p:sp>
        <p:nvSpPr>
          <p:cNvPr id="3" name="Content Placeholder 2"/>
          <p:cNvSpPr>
            <a:spLocks noGrp="1"/>
          </p:cNvSpPr>
          <p:nvPr>
            <p:ph sz="quarter" idx="1"/>
          </p:nvPr>
        </p:nvSpPr>
        <p:spPr/>
        <p:txBody>
          <a:bodyPr>
            <a:normAutofit/>
          </a:bodyPr>
          <a:lstStyle/>
          <a:p>
            <a:pPr>
              <a:buNone/>
            </a:pPr>
            <a:r>
              <a:rPr lang="en-US" dirty="0"/>
              <a:t>	According to the Nigeria Bureau of Statistics (NBS), Nigeria's annual inflation rate soared for a 16th straight month to 15.75 percent in January, 2021. It was the highest inflation rate since November of 2017, on spiraling food prices (19.56 percent </a:t>
            </a:r>
            <a:r>
              <a:rPr lang="en-US" dirty="0" err="1"/>
              <a:t>vs</a:t>
            </a:r>
            <a:r>
              <a:rPr lang="en-US" dirty="0"/>
              <a:t> 18.3 percent), despite President </a:t>
            </a:r>
            <a:r>
              <a:rPr lang="en-US" dirty="0" err="1"/>
              <a:t>Muhammadu</a:t>
            </a:r>
            <a:r>
              <a:rPr lang="en-US" dirty="0"/>
              <a:t> </a:t>
            </a:r>
            <a:r>
              <a:rPr lang="en-US" dirty="0" err="1"/>
              <a:t>Buhari’s</a:t>
            </a:r>
            <a:r>
              <a:rPr lang="en-US" dirty="0"/>
              <a:t> recent order to reopen the country’s borders to trade. The acceleration in inflation continued to be attributed to dollar shortages and surging jihadist attacks in farming areas as well as lingering disruptions from the COVID-19 pandemic.</a:t>
            </a:r>
            <a:endParaRPr lang="en-US" b="1" dirty="0"/>
          </a:p>
          <a:p>
            <a:pPr>
              <a:buNone/>
            </a:pPr>
            <a:endParaRPr lang="en-US" dirty="0"/>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CONSUMER PRICE INDEX</a:t>
            </a:r>
          </a:p>
        </p:txBody>
      </p:sp>
      <p:sp>
        <p:nvSpPr>
          <p:cNvPr id="3" name="Content Placeholder 2"/>
          <p:cNvSpPr>
            <a:spLocks noGrp="1"/>
          </p:cNvSpPr>
          <p:nvPr>
            <p:ph sz="quarter" idx="1"/>
          </p:nvPr>
        </p:nvSpPr>
        <p:spPr/>
        <p:txBody>
          <a:bodyPr>
            <a:normAutofit fontScale="92500" lnSpcReduction="20000"/>
          </a:bodyPr>
          <a:lstStyle/>
          <a:p>
            <a:pPr>
              <a:buNone/>
            </a:pPr>
            <a:r>
              <a:rPr lang="en-US" dirty="0"/>
              <a:t>	The Consumer Price Index (CPI) measures the change over time in prices of 740 goods and services consumed by people for day-to-day living. The index weights are based on expenditures of both urban and rural households in the 36 states. The most important categories in the CPI are </a:t>
            </a:r>
            <a:r>
              <a:rPr lang="en-US" b="1" dirty="0"/>
              <a:t>Food and Non Alcoholic Beverages</a:t>
            </a:r>
            <a:r>
              <a:rPr lang="en-US" dirty="0"/>
              <a:t> (51.8 percent of total weight); Housing, Water, Electricity, Gas and Other Fuel (16.7 percent) and Clothing and Footwear (7.7 percent). </a:t>
            </a:r>
            <a:r>
              <a:rPr lang="en-US" b="1" dirty="0"/>
              <a:t>Transports</a:t>
            </a:r>
            <a:r>
              <a:rPr lang="en-US" dirty="0"/>
              <a:t> account for 6.5 percent of total index and </a:t>
            </a:r>
            <a:r>
              <a:rPr lang="en-US" b="1" dirty="0"/>
              <a:t>Furnishings and Household Equipment Maintenance</a:t>
            </a:r>
            <a:r>
              <a:rPr lang="en-US" dirty="0"/>
              <a:t> for 5 percent. </a:t>
            </a:r>
            <a:r>
              <a:rPr lang="en-US" b="1" dirty="0"/>
              <a:t>Education</a:t>
            </a:r>
            <a:r>
              <a:rPr lang="en-US" dirty="0"/>
              <a:t> represents 3.9 percent of total weight, </a:t>
            </a:r>
            <a:r>
              <a:rPr lang="en-US" b="1" dirty="0"/>
              <a:t>Health</a:t>
            </a:r>
            <a:r>
              <a:rPr lang="en-US" dirty="0"/>
              <a:t> 3 percent, </a:t>
            </a:r>
            <a:r>
              <a:rPr lang="en-US" b="1" dirty="0"/>
              <a:t>Miscellaneous Goods and Services </a:t>
            </a:r>
            <a:r>
              <a:rPr lang="en-US" dirty="0"/>
              <a:t>1.7 percent and </a:t>
            </a:r>
            <a:r>
              <a:rPr lang="en-US" b="1" dirty="0"/>
              <a:t>Restaurants and Hotels </a:t>
            </a:r>
            <a:r>
              <a:rPr lang="en-US" dirty="0"/>
              <a:t>1.2 percent. </a:t>
            </a:r>
            <a:r>
              <a:rPr lang="en-US" b="1" dirty="0"/>
              <a:t>Alcoholic Beverages, Tobacco and Kola </a:t>
            </a:r>
            <a:r>
              <a:rPr lang="en-US" dirty="0"/>
              <a:t>account for 1.1 percent of total index, </a:t>
            </a:r>
            <a:r>
              <a:rPr lang="en-US" b="1" dirty="0"/>
              <a:t>Communications</a:t>
            </a:r>
            <a:r>
              <a:rPr lang="en-US" dirty="0"/>
              <a:t> for 0.7 percent and </a:t>
            </a:r>
            <a:r>
              <a:rPr lang="en-US" b="1" dirty="0"/>
              <a:t>Recreation and Culture </a:t>
            </a:r>
            <a:r>
              <a:rPr lang="en-US" dirty="0"/>
              <a:t>for the remaining 0.7 percent</a:t>
            </a:r>
            <a:r>
              <a:rPr lang="en-US" dirty="0" smtClean="0"/>
              <a:t>. The CPI tilts towards household utilities, equipment, food and materials.</a:t>
            </a:r>
            <a:endParaRPr lang="en-US" dirty="0"/>
          </a:p>
          <a:p>
            <a:pPr>
              <a:buNone/>
            </a:pPr>
            <a:endParaRPr lang="en-US" dirty="0"/>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TotalTime>
  <Words>214</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MARKET INTELLIGENCE REPORT </vt:lpstr>
      <vt:lpstr>NIGERIAN ECONOMY</vt:lpstr>
      <vt:lpstr>NIGERIAN ECONOMY CONTD.</vt:lpstr>
      <vt:lpstr>TREASURY BILLS</vt:lpstr>
      <vt:lpstr>MARKET INFORMATION</vt:lpstr>
      <vt:lpstr>BANK OF INDUSTRY</vt:lpstr>
      <vt:lpstr>FEDERAL ALLOCATION ACCOUNTS</vt:lpstr>
      <vt:lpstr>INFLATION RATE</vt:lpstr>
      <vt:lpstr>CONSUMER PRICE INDEX</vt:lpstr>
      <vt:lpstr>INVESTMENT STIMULUS &amp; OUTLOOK</vt:lpstr>
      <vt:lpstr>CONTD.</vt:lpstr>
      <vt:lpstr>NIGERIA OUTLOOK</vt:lpstr>
      <vt:lpstr>PROJECTIONS FOR 2021</vt:lpstr>
      <vt:lpstr>GLOBAL OUTLOOK</vt:lpstr>
      <vt:lpstr>CREM INTERNAL RESEARCH</vt:lpstr>
      <vt:lpstr>INTERNAL RESEARCH CONTD.</vt:lpstr>
      <vt:lpstr>STRATEGIES TO BE APPLIED</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INTELLIGENCE REPORT</dc:title>
  <dc:creator>Grooming 496</dc:creator>
  <cp:lastModifiedBy>Grooming 496</cp:lastModifiedBy>
  <cp:revision>18</cp:revision>
  <dcterms:created xsi:type="dcterms:W3CDTF">2006-08-16T00:00:00Z</dcterms:created>
  <dcterms:modified xsi:type="dcterms:W3CDTF">2021-02-09T14:48:14Z</dcterms:modified>
</cp:coreProperties>
</file>